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36" r:id="rId2"/>
    <p:sldId id="335" r:id="rId3"/>
    <p:sldId id="337" r:id="rId4"/>
    <p:sldId id="338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67" r:id="rId13"/>
    <p:sldId id="347" r:id="rId14"/>
    <p:sldId id="348" r:id="rId15"/>
    <p:sldId id="349" r:id="rId16"/>
    <p:sldId id="350" r:id="rId17"/>
    <p:sldId id="351" r:id="rId18"/>
    <p:sldId id="368" r:id="rId19"/>
    <p:sldId id="352" r:id="rId20"/>
    <p:sldId id="353" r:id="rId21"/>
    <p:sldId id="355" r:id="rId22"/>
    <p:sldId id="356" r:id="rId23"/>
    <p:sldId id="354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256" r:id="rId3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588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SY-Content Screen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382" y="886691"/>
            <a:ext cx="8813656" cy="1518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3519055"/>
            <a:ext cx="11217275" cy="5266170"/>
          </a:xfrm>
        </p:spPr>
        <p:txBody>
          <a:bodyPr>
            <a:normAutofit/>
          </a:bodyPr>
          <a:lstStyle>
            <a:lvl1pPr>
              <a:defRPr sz="4400">
                <a:latin typeface="Rockwell" panose="02060603020205020403" pitchFamily="18" charset="0"/>
              </a:defRPr>
            </a:lvl1pPr>
            <a:lvl2pPr>
              <a:defRPr sz="4000">
                <a:latin typeface="Rockwell" panose="02060603020205020403" pitchFamily="18" charset="0"/>
              </a:defRPr>
            </a:lvl2pPr>
            <a:lvl3pPr>
              <a:defRPr sz="3600">
                <a:latin typeface="Rockwell" panose="02060603020205020403" pitchFamily="18" charset="0"/>
              </a:defRPr>
            </a:lvl3pPr>
            <a:lvl4pPr>
              <a:defRPr sz="3200">
                <a:latin typeface="Rockwell" panose="02060603020205020403" pitchFamily="18" charset="0"/>
              </a:defRPr>
            </a:lvl4pPr>
            <a:lvl5pPr>
              <a:defRPr sz="3200">
                <a:latin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fld id="{8EA89E1A-DFEA-4A29-ADA9-15AC0B3DBA4A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fld id="{A319440F-2BDC-45E8-9220-457ED2505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SY-Content Screen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306871" y="889348"/>
            <a:ext cx="8745428" cy="1523652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3519814"/>
            <a:ext cx="11099800" cy="53574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829C"/>
                </a:solidFill>
                <a:latin typeface="Rockwell" panose="02060603020205020403" pitchFamily="18" charset="0"/>
              </a:defRPr>
            </a:lvl1pPr>
            <a:lvl2pPr>
              <a:defRPr>
                <a:solidFill>
                  <a:srgbClr val="4F829C"/>
                </a:solidFill>
                <a:latin typeface="Rockwell" panose="02060603020205020403" pitchFamily="18" charset="0"/>
              </a:defRPr>
            </a:lvl2pPr>
            <a:lvl3pPr>
              <a:defRPr>
                <a:solidFill>
                  <a:srgbClr val="4F829C"/>
                </a:solidFill>
                <a:latin typeface="Rockwell" panose="02060603020205020403" pitchFamily="18" charset="0"/>
              </a:defRPr>
            </a:lvl3pPr>
            <a:lvl4pPr>
              <a:defRPr>
                <a:solidFill>
                  <a:srgbClr val="4F829C"/>
                </a:solidFill>
                <a:latin typeface="Rockwell" panose="02060603020205020403" pitchFamily="18" charset="0"/>
              </a:defRPr>
            </a:lvl4pPr>
            <a:lvl5pPr>
              <a:defRPr>
                <a:solidFill>
                  <a:srgbClr val="4F829C"/>
                </a:solidFill>
                <a:latin typeface="Rockwell" panose="02060603020205020403" pitchFamily="18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SY-Welcom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4526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3519814"/>
            <a:ext cx="10800229" cy="53574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B</a:t>
            </a:r>
            <a:r>
              <a:rPr lang="en-US" dirty="0" smtClean="0"/>
              <a:t>reak </a:t>
            </a:r>
            <a:r>
              <a:rPr lang="en-US" dirty="0"/>
              <a:t>into groups of two to three. </a:t>
            </a:r>
            <a:r>
              <a:rPr lang="en-US" dirty="0"/>
              <a:t>S</a:t>
            </a:r>
            <a:r>
              <a:rPr lang="en-US" dirty="0" smtClean="0"/>
              <a:t>hare your answers </a:t>
            </a:r>
            <a:r>
              <a:rPr lang="en-US" dirty="0"/>
              <a:t>to the following two </a:t>
            </a:r>
            <a:r>
              <a:rPr lang="en-US" dirty="0" smtClean="0"/>
              <a:t>questions: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one of the </a:t>
            </a:r>
            <a:r>
              <a:rPr lang="en-US" dirty="0" smtClean="0"/>
              <a:t>times you </a:t>
            </a:r>
            <a:r>
              <a:rPr lang="en-US" dirty="0"/>
              <a:t>were on the receiving end of a No response. What happened to your </a:t>
            </a:r>
            <a:r>
              <a:rPr lang="en-US" dirty="0" smtClean="0"/>
              <a:t>ministry idea</a:t>
            </a:r>
            <a:r>
              <a:rPr lang="en-US" dirty="0"/>
              <a:t>? </a:t>
            </a:r>
            <a:endParaRPr lang="en-US" dirty="0" smtClean="0"/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you ever been the one saying No? What happened to that ministry idea?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440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Faulty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What happens when we say “this is OUR church</a:t>
            </a:r>
            <a:r>
              <a:rPr lang="en-US" dirty="0" smtClean="0"/>
              <a:t>”?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happens when we believe ideas only come from our core </a:t>
            </a:r>
            <a:r>
              <a:rPr lang="en-US" dirty="0" smtClean="0"/>
              <a:t>leadership team</a:t>
            </a:r>
            <a:r>
              <a:rPr lang="en-US" dirty="0"/>
              <a:t>, “the center</a:t>
            </a:r>
            <a:r>
              <a:rPr lang="en-US" dirty="0" smtClean="0"/>
              <a:t>”?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happens when we say “it’s all about me</a:t>
            </a:r>
            <a:r>
              <a:rPr lang="en-US" dirty="0" smtClean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3740595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36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Embed </a:t>
            </a:r>
            <a:r>
              <a:rPr lang="en-US" sz="6600" dirty="0"/>
              <a:t>A New Way of Being: Sturgeon UMC (Video </a:t>
            </a:r>
            <a:r>
              <a:rPr lang="en-US" sz="6600" dirty="0" smtClean="0"/>
              <a:t>2)</a:t>
            </a:r>
            <a:r>
              <a:rPr lang="en-US" sz="6600" dirty="0"/>
              <a:t> </a:t>
            </a:r>
            <a:r>
              <a:rPr lang="en-US" sz="6600" dirty="0" smtClean="0"/>
              <a:t>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10864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struck you the most about the </a:t>
            </a:r>
            <a:r>
              <a:rPr lang="en-US" dirty="0" smtClean="0"/>
              <a:t>video?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250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3225800"/>
            <a:ext cx="11618259" cy="3302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Embed </a:t>
            </a:r>
            <a:r>
              <a:rPr lang="en-US" sz="6000" dirty="0"/>
              <a:t>Unlocking the Power of Yes: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Becoming </a:t>
            </a:r>
            <a:r>
              <a:rPr lang="en-US" sz="6000" dirty="0"/>
              <a:t>More Permission Giving </a:t>
            </a:r>
            <a:r>
              <a:rPr lang="en-US" sz="6600" dirty="0" smtClean="0"/>
              <a:t>(</a:t>
            </a:r>
            <a:r>
              <a:rPr lang="en-US" sz="6600" dirty="0"/>
              <a:t>Video </a:t>
            </a:r>
            <a:r>
              <a:rPr lang="en-US" sz="6600" dirty="0"/>
              <a:t>3</a:t>
            </a:r>
            <a:r>
              <a:rPr lang="en-US" sz="6600" dirty="0" smtClean="0"/>
              <a:t>) 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02070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794" y="3721520"/>
            <a:ext cx="12052300" cy="535748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Lord</a:t>
            </a:r>
            <a:r>
              <a:rPr lang="en-US" sz="3200" dirty="0"/>
              <a:t>, we confess our day-to-day failure to fully say Yes to You.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/>
              <a:t>Lord</a:t>
            </a:r>
            <a:r>
              <a:rPr lang="en-US" sz="3200" b="1" dirty="0"/>
              <a:t>, we confess to you.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Lord</a:t>
            </a:r>
            <a:r>
              <a:rPr lang="en-US" sz="3200" dirty="0"/>
              <a:t>, we confess we often fail to love with all we have and are, often because we do </a:t>
            </a:r>
            <a:r>
              <a:rPr lang="en-US" sz="3200" dirty="0" smtClean="0"/>
              <a:t>not fully </a:t>
            </a:r>
            <a:r>
              <a:rPr lang="en-US" sz="3200" dirty="0"/>
              <a:t>understand what loving means, often because we are afraid of risking ourselves.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/>
              <a:t>Lord</a:t>
            </a:r>
            <a:r>
              <a:rPr lang="en-US" sz="3200" b="1" dirty="0"/>
              <a:t>, we confess to you.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Lord</a:t>
            </a:r>
            <a:r>
              <a:rPr lang="en-US" sz="3200" dirty="0"/>
              <a:t>, we confess we sometimes forget this church is Yours.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/>
              <a:t>We </a:t>
            </a:r>
            <a:r>
              <a:rPr lang="en-US" sz="3200" b="1" dirty="0"/>
              <a:t>sometimes center our ministry on personal preferences and desires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3321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Lord, we confess that by silence and ill-considered words,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we have built stumbling blocks to the creativity and passions of your people.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Lord, we confess that by selfishness and lack of sympathy,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we have stifled generosity and missed opportunities to serve the least of these.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Holy Spirit, speak to us. Help us listen to Your word of forgiveness so we might lessen our tight-fisted hold on leadership.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Right now, help us open our hands to receive your grace.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Allow us to become leaders of hope, innovation, and grace.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Come, fill this moment and free us from our sin. Amen.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4733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2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3225800"/>
            <a:ext cx="11618259" cy="3302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Embed </a:t>
            </a:r>
            <a:r>
              <a:rPr lang="en-US" sz="6600" dirty="0"/>
              <a:t>Hope in the Baking: Bridge Bread (Video 4</a:t>
            </a:r>
            <a:r>
              <a:rPr lang="en-US" sz="6600" dirty="0" smtClean="0"/>
              <a:t>) 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96389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sym typeface="Rockwell"/>
              </a:rPr>
              <a:t>Opening Prayer</a:t>
            </a:r>
            <a:endParaRPr lang="en-US" dirty="0">
              <a:sym typeface="Rockwell"/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>
            <a:lvl1pPr marL="342899" indent="-342899" defTabSz="914400">
              <a:spcBef>
                <a:spcPts val="700"/>
              </a:spcBef>
              <a:buSzPct val="100000"/>
              <a:buFont typeface="Arial"/>
              <a:defRPr sz="450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Faithful and Life-Giving God,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Please create in this room a sacred space filled with Your Holy Spirit.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We come here to learn more about You and Your call to lead in this church.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Open our hearts and minds to the work we must do to honor You.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3600" dirty="0"/>
              <a:t>Reveal to us the stifling impact </a:t>
            </a:r>
            <a:r>
              <a:rPr lang="en-US" sz="3600" i="1" dirty="0"/>
              <a:t>Nos</a:t>
            </a:r>
            <a:r>
              <a:rPr lang="en-US" sz="3600" dirty="0"/>
              <a:t> have on the gifts, talents, creativity and passion of Your people.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64917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struck you the most about the </a:t>
            </a:r>
            <a:r>
              <a:rPr lang="en-US" dirty="0" smtClean="0"/>
              <a:t>video?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871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JSY-Content Scree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914400">
              <a:lnSpc>
                <a:spcPct val="120000"/>
              </a:lnSpc>
              <a:spcBef>
                <a:spcPts val="700"/>
              </a:spcBef>
              <a:buSzTx/>
              <a:buNone/>
              <a:defRPr sz="6000" i="1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 sz="1800" i="0">
                <a:solidFill>
                  <a:srgbClr val="000000"/>
                </a:solidFill>
              </a:defRPr>
            </a:pPr>
            <a:endParaRPr lang="en-US" sz="2800" i="1" dirty="0" smtClean="0">
              <a:solidFill>
                <a:srgbClr val="4F829C"/>
              </a:solidFill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 sz="1800" i="0">
                <a:solidFill>
                  <a:srgbClr val="000000"/>
                </a:solidFill>
              </a:defRPr>
            </a:pPr>
            <a:r>
              <a:rPr sz="6600" i="1" dirty="0" smtClean="0">
                <a:solidFill>
                  <a:srgbClr val="4F829C"/>
                </a:solidFill>
              </a:rPr>
              <a:t>“</a:t>
            </a:r>
            <a:r>
              <a:rPr sz="6600" i="1" dirty="0">
                <a:solidFill>
                  <a:srgbClr val="4F829C"/>
                </a:solidFill>
              </a:rPr>
              <a:t>The church is a school for love, helping people grow in grace and in the knowledge and love of God.”</a:t>
            </a:r>
          </a:p>
        </p:txBody>
      </p:sp>
    </p:spTree>
    <p:extLst>
      <p:ext uri="{BB962C8B-B14F-4D97-AF65-F5344CB8AC3E}">
        <p14:creationId xmlns:p14="http://schemas.microsoft.com/office/powerpoint/2010/main" val="6605183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3787995"/>
            <a:ext cx="11217275" cy="526617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6000" i="1" dirty="0">
                <a:solidFill>
                  <a:srgbClr val="4F829C"/>
                </a:solidFill>
              </a:rPr>
              <a:t>“When we set people free to do the work of God, the spirit of Christ propels us into places and into ministries we could never have imagined.”</a:t>
            </a:r>
          </a:p>
        </p:txBody>
      </p:sp>
    </p:spTree>
    <p:extLst>
      <p:ext uri="{BB962C8B-B14F-4D97-AF65-F5344CB8AC3E}">
        <p14:creationId xmlns:p14="http://schemas.microsoft.com/office/powerpoint/2010/main" val="38727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i="1" dirty="0" smtClean="0"/>
              <a:t>“An unleashed church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i="1" dirty="0" smtClean="0"/>
              <a:t>is </a:t>
            </a:r>
            <a:r>
              <a:rPr lang="en-US" sz="5400" i="1" dirty="0"/>
              <a:t>an exciting place to be. </a:t>
            </a:r>
            <a:endParaRPr lang="en-US" sz="5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i="1" dirty="0" smtClean="0"/>
              <a:t>In </a:t>
            </a:r>
            <a:r>
              <a:rPr lang="en-US" sz="5400" i="1" dirty="0"/>
              <a:t>an unleashed church, </a:t>
            </a:r>
            <a:r>
              <a:rPr lang="en-US" sz="5400" i="1" dirty="0" smtClean="0"/>
              <a:t>an </a:t>
            </a:r>
            <a:r>
              <a:rPr lang="en-US" sz="5400" i="1" dirty="0"/>
              <a:t>ever increasing number </a:t>
            </a:r>
            <a:r>
              <a:rPr lang="en-US" sz="5400" i="1" dirty="0" smtClean="0"/>
              <a:t>of people </a:t>
            </a:r>
            <a:r>
              <a:rPr lang="en-US" sz="5400" i="1" dirty="0"/>
              <a:t>know the love and grace of Jesus Christ</a:t>
            </a:r>
            <a:r>
              <a:rPr lang="en-US" sz="5400" i="1" dirty="0" smtClean="0"/>
              <a:t>.”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3306926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3225800"/>
            <a:ext cx="11618259" cy="3302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Embed </a:t>
            </a:r>
            <a:r>
              <a:rPr lang="en-US" sz="6600" dirty="0"/>
              <a:t>Unleashing Systems: Creating a Culture Shift (Video 5)</a:t>
            </a:r>
            <a:br>
              <a:rPr lang="en-US" sz="6600" dirty="0"/>
            </a:br>
            <a:r>
              <a:rPr lang="en-US" sz="6600" dirty="0" smtClean="0"/>
              <a:t>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44998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Rev. Downing talks about 3 types of people: complainers, critics, </a:t>
            </a:r>
            <a:r>
              <a:rPr lang="en-US" dirty="0" smtClean="0"/>
              <a:t>and champions</a:t>
            </a:r>
            <a:r>
              <a:rPr lang="en-US" dirty="0"/>
              <a:t>. Name some champions you have met in your lives.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about </a:t>
            </a:r>
            <a:r>
              <a:rPr lang="en-US" dirty="0" smtClean="0"/>
              <a:t>them unleashes </a:t>
            </a:r>
            <a:r>
              <a:rPr lang="en-US" dirty="0"/>
              <a:t>others? [Accumulate a list of qualities in those leaders.]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would </a:t>
            </a:r>
            <a:r>
              <a:rPr lang="en-US" dirty="0" smtClean="0"/>
              <a:t>shutting down </a:t>
            </a:r>
            <a:r>
              <a:rPr lang="en-US" dirty="0"/>
              <a:t>the complaints department mean in our church and how could we </a:t>
            </a:r>
            <a:r>
              <a:rPr lang="en-US" dirty="0" smtClean="0"/>
              <a:t>make that </a:t>
            </a:r>
            <a:r>
              <a:rPr lang="en-US" dirty="0"/>
              <a:t>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3303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3225800"/>
            <a:ext cx="11618259" cy="3302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Embed </a:t>
            </a:r>
            <a:r>
              <a:rPr lang="en-US" sz="6000" dirty="0"/>
              <a:t>Permission-Giving Leadership: When ‘No’ Is The Right Answer (Video </a:t>
            </a:r>
            <a:r>
              <a:rPr lang="en-US" sz="6000" dirty="0" smtClean="0"/>
              <a:t>6)</a:t>
            </a:r>
            <a:r>
              <a:rPr lang="en-US" sz="6600" dirty="0"/>
              <a:t> </a:t>
            </a:r>
            <a:r>
              <a:rPr lang="en-US" sz="6600" dirty="0" smtClean="0"/>
              <a:t>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444767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say Yes to </a:t>
            </a:r>
            <a:r>
              <a:rPr lang="en-US" dirty="0" smtClean="0"/>
              <a:t>an element </a:t>
            </a:r>
            <a:r>
              <a:rPr lang="en-US" dirty="0"/>
              <a:t>of people’s ideas even when our initial, internal reaction is No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071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JSY-Content Scree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700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FFFFFF"/>
                </a:solidFill>
              </a:rPr>
              <a:t>Three Questions</a:t>
            </a:r>
          </a:p>
        </p:txBody>
      </p:sp>
      <p:sp>
        <p:nvSpPr>
          <p:cNvPr id="190" name="Shape 19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2899" lvl="0" indent="-342899" defTabSz="9144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rPr>
              <a:t>Does It Align With The </a:t>
            </a:r>
            <a:r>
              <a:rPr sz="5000" dirty="0" smtClean="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rPr>
              <a:t>Mission</a:t>
            </a:r>
            <a:r>
              <a:rPr lang="en-US" sz="5000" dirty="0" smtClean="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 sz="5000" dirty="0">
              <a:solidFill>
                <a:srgbClr val="4F829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899" lvl="0" indent="-342899" defTabSz="9144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rPr>
              <a:t>Who Will Do It?</a:t>
            </a:r>
          </a:p>
          <a:p>
            <a:pPr marL="342899" lvl="0" indent="-342899" defTabSz="914400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rPr>
              <a:t>How Will It Be Funded?</a:t>
            </a:r>
          </a:p>
        </p:txBody>
      </p:sp>
    </p:spTree>
    <p:extLst>
      <p:ext uri="{BB962C8B-B14F-4D97-AF65-F5344CB8AC3E}">
        <p14:creationId xmlns:p14="http://schemas.microsoft.com/office/powerpoint/2010/main" val="15256577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JSY-Content Scree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l" defTabSz="91440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First </a:t>
            </a:r>
            <a:r>
              <a:rPr sz="7000" dirty="0" smtClean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UMC </a:t>
            </a:r>
            <a:r>
              <a:rPr sz="7000" dirty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Sedalia</a:t>
            </a:r>
          </a:p>
        </p:txBody>
      </p:sp>
      <p:sp>
        <p:nvSpPr>
          <p:cNvPr id="194" name="Shape 1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>
            <a:lvl1pPr marL="0" indent="0" defTabSz="914400">
              <a:lnSpc>
                <a:spcPct val="120000"/>
              </a:lnSpc>
              <a:spcBef>
                <a:spcPts val="700"/>
              </a:spcBef>
              <a:buSzTx/>
              <a:buNone/>
              <a:defRPr sz="6500" i="1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 lvl="0" algn="ctr">
              <a:defRPr sz="1800" i="0">
                <a:solidFill>
                  <a:srgbClr val="000000"/>
                </a:solidFill>
              </a:defRPr>
            </a:pPr>
            <a:endParaRPr lang="en-US" sz="6500" i="1" dirty="0" smtClean="0">
              <a:solidFill>
                <a:srgbClr val="4F829C"/>
              </a:solidFill>
            </a:endParaRP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sz="6500" i="1" dirty="0" smtClean="0">
                <a:solidFill>
                  <a:srgbClr val="4F829C"/>
                </a:solidFill>
              </a:rPr>
              <a:t>“</a:t>
            </a:r>
            <a:r>
              <a:rPr sz="6500" i="1" dirty="0">
                <a:solidFill>
                  <a:srgbClr val="4F829C"/>
                </a:solidFill>
              </a:rPr>
              <a:t>One well-placed Yes is a good place to start.”</a:t>
            </a:r>
          </a:p>
        </p:txBody>
      </p:sp>
    </p:spTree>
    <p:extLst>
      <p:ext uri="{BB962C8B-B14F-4D97-AF65-F5344CB8AC3E}">
        <p14:creationId xmlns:p14="http://schemas.microsoft.com/office/powerpoint/2010/main" val="1629852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sym typeface="Rockwell"/>
              </a:rPr>
              <a:t>Opening Prayer</a:t>
            </a:r>
            <a:endParaRPr lang="en-US" dirty="0">
              <a:sym typeface="Rockwell"/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>
            <a:lvl1pPr marL="342899" indent="-342899" defTabSz="914400">
              <a:spcBef>
                <a:spcPts val="700"/>
              </a:spcBef>
              <a:buSzPct val="100000"/>
              <a:buFont typeface="Arial"/>
              <a:defRPr sz="4500">
                <a:solidFill>
                  <a:srgbClr val="4F829C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Help us feel Your grace in moments of conviction and then offer grace to each other through this work.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Give us courage to follow You from </a:t>
            </a:r>
            <a:r>
              <a:rPr lang="en-US" sz="3600" i="1" dirty="0" smtClean="0"/>
              <a:t>No</a:t>
            </a:r>
            <a:r>
              <a:rPr lang="en-US" sz="3600" dirty="0" smtClean="0"/>
              <a:t> to </a:t>
            </a:r>
            <a:r>
              <a:rPr lang="en-US" sz="3600" i="1" dirty="0" smtClean="0"/>
              <a:t>Yes</a:t>
            </a:r>
            <a:r>
              <a:rPr lang="en-US" sz="3600" dirty="0" smtClean="0"/>
              <a:t>.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By the end of our time together help us each to say boldly </a:t>
            </a:r>
            <a:r>
              <a:rPr lang="en-US" sz="3600" i="1" dirty="0" smtClean="0"/>
              <a:t>Yes</a:t>
            </a:r>
            <a:r>
              <a:rPr lang="en-US" sz="3600" dirty="0" smtClean="0"/>
              <a:t> Lord, </a:t>
            </a:r>
            <a:r>
              <a:rPr lang="en-US" sz="3600" i="1" dirty="0" smtClean="0"/>
              <a:t>Yes</a:t>
            </a:r>
            <a:r>
              <a:rPr lang="en-US" sz="3600" dirty="0" smtClean="0"/>
              <a:t>!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 smtClean="0"/>
              <a:t>It is in the name of our Savior, 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Jesus Christ we pray. Amen.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88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424" y="886691"/>
            <a:ext cx="8789614" cy="15183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Sample Missional Questions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93763" y="3519488"/>
          <a:ext cx="11217276" cy="60502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39092"/>
                <a:gridCol w="3744663"/>
                <a:gridCol w="37335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Missional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Assumptions</a:t>
                      </a:r>
                      <a:endParaRPr lang="en-US" sz="2400" dirty="0">
                        <a:solidFill>
                          <a:srgbClr val="4F829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Woods Chapel UMC</a:t>
                      </a:r>
                      <a:endParaRPr lang="en-US" sz="2400" dirty="0">
                        <a:solidFill>
                          <a:srgbClr val="4F829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elvetica Light"/>
                        </a:rPr>
                        <a:t>First UMC Sedalia</a:t>
                      </a:r>
                      <a:endParaRPr lang="en-US" sz="2400" dirty="0">
                        <a:solidFill>
                          <a:srgbClr val="4F829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Everyone has gifts for ministry.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God calls everyone to service and ministry.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The ministry of the Church should foster spiritual growth and discipleship.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The Church’s mission is outward focused.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The work of the Church is to encourage people in their callings.</a:t>
                      </a:r>
                    </a:p>
                    <a:p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0" indent="-3492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Does it* align with the mission?</a:t>
                      </a:r>
                    </a:p>
                    <a:p>
                      <a:pPr marL="349250" indent="-3492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Who will do it?</a:t>
                      </a:r>
                    </a:p>
                    <a:p>
                      <a:pPr marL="349250" indent="-3492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How will it be funded?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Must be grounded in prayer, discernment and calling.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Have you prayed about it?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Do you believe it is God’s will for us at this time? (Timing is important: do we have the right resources for sustainability, the right alignment with the priorities of the church for this ministry at this time?</a:t>
                      </a:r>
                    </a:p>
                    <a:p>
                      <a:pPr marL="342900" indent="-342900" algn="l" rtl="0" fontAlgn="base">
                        <a:buFont typeface="+mj-lt"/>
                        <a:buAutoNum type="arabicPeriod"/>
                      </a:pP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/>
                          <a:sym typeface="Helvetica Light"/>
                        </a:rPr>
                        <a:t>Will it bring glory to Jesus Christ?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3340" marR="53340" marT="53340" marB="533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Jesus says </a:t>
            </a:r>
            <a:r>
              <a:rPr lang="en-US" dirty="0"/>
              <a:t>to us, “Peace I leave </a:t>
            </a:r>
            <a:r>
              <a:rPr lang="en-US" dirty="0" smtClean="0"/>
              <a:t>with you</a:t>
            </a:r>
            <a:r>
              <a:rPr lang="en-US" dirty="0"/>
              <a:t>. My peace I give you. I give to you not as the world gives. Don’t be troubled </a:t>
            </a:r>
            <a:r>
              <a:rPr lang="en-US" dirty="0" smtClean="0"/>
              <a:t>or afraid.”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John </a:t>
            </a:r>
            <a:r>
              <a:rPr lang="en-US" dirty="0"/>
              <a:t>14:27</a:t>
            </a:r>
            <a:r>
              <a:rPr lang="en-US" dirty="0" smtClean="0"/>
              <a:t>, CEB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Say </a:t>
            </a:r>
            <a:r>
              <a:rPr lang="en-US" dirty="0"/>
              <a:t>Yes with peace and confidence knowing that God </a:t>
            </a:r>
            <a:r>
              <a:rPr lang="en-US" dirty="0" smtClean="0"/>
              <a:t>goes with </a:t>
            </a:r>
            <a:r>
              <a:rPr lang="en-US" dirty="0"/>
              <a:t>us into the </a:t>
            </a:r>
            <a:r>
              <a:rPr lang="en-US" dirty="0" smtClean="0"/>
              <a:t>future</a:t>
            </a:r>
            <a:r>
              <a:rPr lang="en-US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1707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529" y="1308099"/>
            <a:ext cx="8816509" cy="1096963"/>
          </a:xfrm>
        </p:spPr>
        <p:txBody>
          <a:bodyPr>
            <a:normAutofit/>
          </a:bodyPr>
          <a:lstStyle/>
          <a:p>
            <a:pPr algn="l"/>
            <a:r>
              <a:rPr lang="en-US" sz="5800" dirty="0" smtClean="0">
                <a:solidFill>
                  <a:schemeClr val="tx1"/>
                </a:solidFill>
              </a:rPr>
              <a:t>Additional Resources</a:t>
            </a:r>
            <a:endParaRPr lang="en-US" sz="5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4F829C"/>
                </a:solidFill>
              </a:rPr>
              <a:t>Visit SayYesToMinistry.org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4F829C"/>
                </a:solidFill>
              </a:rPr>
              <a:t>for more resources.</a:t>
            </a:r>
          </a:p>
        </p:txBody>
      </p:sp>
    </p:spTree>
    <p:extLst>
      <p:ext uri="{BB962C8B-B14F-4D97-AF65-F5344CB8AC3E}">
        <p14:creationId xmlns:p14="http://schemas.microsoft.com/office/powerpoint/2010/main" val="11418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22" name="JSY-T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9362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Icebreaker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Introductions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W</a:t>
            </a:r>
            <a:r>
              <a:rPr lang="en-US" dirty="0" smtClean="0"/>
              <a:t>hy do you say </a:t>
            </a:r>
            <a:r>
              <a:rPr lang="en-US" i="1" dirty="0" smtClean="0"/>
              <a:t>Yes</a:t>
            </a:r>
            <a:r>
              <a:rPr lang="en-US" dirty="0" smtClean="0"/>
              <a:t> </a:t>
            </a:r>
            <a:r>
              <a:rPr lang="en-US" dirty="0"/>
              <a:t>to come today</a:t>
            </a:r>
            <a:r>
              <a:rPr lang="en-US" dirty="0" smtClean="0"/>
              <a:t>?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891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Embed </a:t>
            </a:r>
            <a:r>
              <a:rPr lang="en-US" sz="6600" i="1" dirty="0" smtClean="0"/>
              <a:t>Just </a:t>
            </a:r>
            <a:r>
              <a:rPr lang="en-US" sz="6600" i="1" dirty="0"/>
              <a:t>Say Yes! </a:t>
            </a:r>
            <a:r>
              <a:rPr lang="en-US" sz="6600" dirty="0"/>
              <a:t>Promo (Video 1</a:t>
            </a:r>
            <a:r>
              <a:rPr lang="en-US" sz="6600" dirty="0" smtClean="0"/>
              <a:t>) from www.SayYesToMinistry.org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988374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of </a:t>
            </a:r>
            <a:r>
              <a:rPr lang="en-US" i="1" dirty="0" smtClean="0"/>
              <a:t>No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A </a:t>
            </a:r>
            <a:r>
              <a:rPr lang="en-US" i="1" dirty="0"/>
              <a:t>church decided they only had space for 30 children at their Vacation Bible School. For this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reason, they would not allow sign-ups from the community unless all congregation members were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signed up first. </a:t>
            </a:r>
            <a:r>
              <a:rPr lang="en-US" i="1" u="sng" dirty="0"/>
              <a:t>They said No to their neighbors</a:t>
            </a:r>
            <a:r>
              <a:rPr lang="en-US" i="1" u="sng" dirty="0" smtClean="0"/>
              <a:t>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5910619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of </a:t>
            </a:r>
            <a:r>
              <a:rPr lang="en-US" i="1" dirty="0" smtClean="0"/>
              <a:t>No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A </a:t>
            </a:r>
            <a:r>
              <a:rPr lang="en-US" i="1" dirty="0"/>
              <a:t>group within a church decided to donate money for a new children’s wing </a:t>
            </a:r>
            <a:r>
              <a:rPr lang="en-US" i="1" dirty="0" smtClean="0"/>
              <a:t>as long </a:t>
            </a:r>
            <a:r>
              <a:rPr lang="en-US" i="1" dirty="0"/>
              <a:t>as they could also meet there once a week. They chose fancy carpet and furniture. At the </a:t>
            </a:r>
            <a:r>
              <a:rPr lang="en-US" i="1" dirty="0" smtClean="0"/>
              <a:t>dedication for </a:t>
            </a:r>
            <a:r>
              <a:rPr lang="en-US" i="1" dirty="0"/>
              <a:t>the new wing, there was no evidence of children using the space. </a:t>
            </a:r>
            <a:r>
              <a:rPr lang="en-US" i="1" u="sng" dirty="0"/>
              <a:t>They said No to children</a:t>
            </a:r>
            <a:r>
              <a:rPr lang="en-US" i="1" u="sng" dirty="0" smtClean="0"/>
              <a:t>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125566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of </a:t>
            </a:r>
            <a:r>
              <a:rPr lang="en-US" i="1" dirty="0" smtClean="0"/>
              <a:t>No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A </a:t>
            </a:r>
            <a:r>
              <a:rPr lang="en-US" i="1" dirty="0"/>
              <a:t>church was located in an ethnically diverse community. They wanted to be a </a:t>
            </a:r>
            <a:r>
              <a:rPr lang="en-US" i="1" dirty="0" smtClean="0"/>
              <a:t>multi-generational and </a:t>
            </a:r>
            <a:r>
              <a:rPr lang="en-US" i="1" dirty="0"/>
              <a:t>multi-ethnic church. They built a new and wonderful playground for the community. </a:t>
            </a:r>
            <a:r>
              <a:rPr lang="en-US" i="1" dirty="0" smtClean="0"/>
              <a:t>Yet, there </a:t>
            </a:r>
            <a:r>
              <a:rPr lang="en-US" i="1" dirty="0"/>
              <a:t>were signs of welcome in English and signs of “No Entry” written in Spanish. </a:t>
            </a:r>
            <a:r>
              <a:rPr lang="en-US" i="1" u="sng" dirty="0"/>
              <a:t>They said No </a:t>
            </a:r>
            <a:r>
              <a:rPr lang="en-US" i="1" u="sng" dirty="0" smtClean="0"/>
              <a:t>to diversity</a:t>
            </a:r>
            <a:r>
              <a:rPr lang="en-US" i="1" u="sng" dirty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918697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a moment to imagine what these No scenarios do to the life of a congregation.</a:t>
            </a:r>
          </a:p>
          <a:p>
            <a:r>
              <a:rPr lang="en-US" dirty="0"/>
              <a:t>What were some of the No stories from the book that spoke loudest to you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03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1152</Words>
  <Application>Microsoft Office PowerPoint</Application>
  <PresentationFormat>Custom</PresentationFormat>
  <Paragraphs>115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Helvetica Light</vt:lpstr>
      <vt:lpstr>Helvetica Neue</vt:lpstr>
      <vt:lpstr>Rockwell</vt:lpstr>
      <vt:lpstr>Black</vt:lpstr>
      <vt:lpstr>PowerPoint Presentation</vt:lpstr>
      <vt:lpstr>Opening Prayer</vt:lpstr>
      <vt:lpstr>Opening Prayer</vt:lpstr>
      <vt:lpstr>Icebreaker</vt:lpstr>
      <vt:lpstr>Embed Just Say Yes! Promo (Video 1) from www.SayYesToMinistry.org</vt:lpstr>
      <vt:lpstr>Stories of No</vt:lpstr>
      <vt:lpstr>Stories of No</vt:lpstr>
      <vt:lpstr>Stories of No</vt:lpstr>
      <vt:lpstr>Group Sharing</vt:lpstr>
      <vt:lpstr>Group Sharing</vt:lpstr>
      <vt:lpstr>Faulty Assumptions</vt:lpstr>
      <vt:lpstr>PowerPoint Presentation</vt:lpstr>
      <vt:lpstr>Embed A New Way of Being: Sturgeon UMC (Video 2) from www.SayYesToMinistry.org</vt:lpstr>
      <vt:lpstr>Group Sharing</vt:lpstr>
      <vt:lpstr>Embed Unlocking the Power of Yes:  Becoming More Permission Giving (Video 3) from www.SayYesToMinistry.org</vt:lpstr>
      <vt:lpstr>Confession</vt:lpstr>
      <vt:lpstr>Confession</vt:lpstr>
      <vt:lpstr>PowerPoint Presentation</vt:lpstr>
      <vt:lpstr>Embed Hope in the Baking: Bridge Bread (Video 4) from www.SayYesToMinistry.org</vt:lpstr>
      <vt:lpstr>Group Sharing</vt:lpstr>
      <vt:lpstr>PowerPoint Presentation</vt:lpstr>
      <vt:lpstr>PowerPoint Presentation</vt:lpstr>
      <vt:lpstr>PowerPoint Presentation</vt:lpstr>
      <vt:lpstr>Embed Unleashing Systems: Creating a Culture Shift (Video 5) from www.SayYesToMinistry.org</vt:lpstr>
      <vt:lpstr>Group Sharing</vt:lpstr>
      <vt:lpstr>Embed Permission-Giving Leadership: When ‘No’ Is The Right Answer (Video 6) from www.SayYesToMinistry.org</vt:lpstr>
      <vt:lpstr>Group Sharing</vt:lpstr>
      <vt:lpstr>Three Questions</vt:lpstr>
      <vt:lpstr>First UMC Sedalia</vt:lpstr>
      <vt:lpstr>Sample Missional Questions</vt:lpstr>
      <vt:lpstr>PowerPoint Presentation</vt:lpstr>
      <vt:lpstr>Additional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Jenne</dc:creator>
  <cp:lastModifiedBy>Kim Jenne</cp:lastModifiedBy>
  <cp:revision>17</cp:revision>
  <dcterms:modified xsi:type="dcterms:W3CDTF">2015-09-23T23:31:04Z</dcterms:modified>
</cp:coreProperties>
</file>